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6" r:id="rId5"/>
    <p:sldId id="261" r:id="rId6"/>
    <p:sldId id="260" r:id="rId7"/>
    <p:sldId id="259" r:id="rId8"/>
    <p:sldId id="267" r:id="rId9"/>
    <p:sldId id="262" r:id="rId10"/>
    <p:sldId id="263" r:id="rId11"/>
    <p:sldId id="264" r:id="rId12"/>
    <p:sldId id="265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D452"/>
    <a:srgbClr val="451654"/>
    <a:srgbClr val="F2F2F2"/>
    <a:srgbClr val="2E788E"/>
    <a:srgbClr val="FFF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4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E221D-0855-E140-B95D-84191942CBA3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549B9-4551-8A4B-84A2-3508C68D4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00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15mins with 3-5 mins of questions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6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Taxonomic harmonization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 makes major contributions to (1) insects 40.8% CS only (2) birds 23.3% and (3) plants 11.8%.</a:t>
            </a:r>
          </a:p>
          <a:p>
            <a:r>
              <a:rPr lang="en-US" dirty="0"/>
              <a:t>High degree of variation across parks.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6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about 25% of species have an IUCN conservation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8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Insects, birds, species of conservation concern, CS data from eBird and </a:t>
            </a:r>
            <a:r>
              <a:rPr lang="en-US" dirty="0" err="1"/>
              <a:t>iNat</a:t>
            </a:r>
            <a:r>
              <a:rPr lang="en-US" dirty="0"/>
              <a:t> is increasing + ways to increase data with outreach, applications beyond Florida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66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FDEP here if not done already</a:t>
            </a:r>
          </a:p>
          <a:p>
            <a:r>
              <a:rPr lang="en-US" dirty="0"/>
              <a:t>some of my fav pics from FL state parks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549B9-4551-8A4B-84A2-3508C68D43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51DE-94E5-C26C-34BA-6679CFB53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F9CA1-2844-B204-3CFA-75E7B102D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8AAB7-0677-725F-DE37-6CBC149D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286A7-9A8F-AEBF-4CF7-E40178AD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18FF1-78B4-6EE0-73CD-0DB11045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6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799-09A4-576F-E2B1-FB7CD224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591BD-42EC-2F5C-8770-D1851318E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4C0B-99EF-270C-EAF0-78E75495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9235-8AB2-A053-069B-4C7F0171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144C6-4101-C09E-DACD-C6751455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90A9D-E87A-47F6-E8BC-B09854542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53459-3858-4EA2-8107-06117DC6F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A67D-4C16-71F1-2F24-DA67BA12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AE03F-E2D3-6A7B-1CEB-AC54F110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BF2F-4842-CA58-905F-1E34F495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3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A106-8240-6948-94BD-C2E9DC49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1E51-2915-4AB7-430B-9FA18A2B8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BF6CE-A240-D895-5DC6-D7F09AD2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917BD-093B-020E-6033-F67D3745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F7D8-B3D4-34FD-FE96-6CFE4811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6C8E-B18A-7DDA-B475-EC67F27F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6030E-FE02-9AE4-3D7A-177CFCAFF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FB413-8CBA-E730-DDC8-220A5869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457C4-60F1-FA0E-016E-9F9E135DE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801B1-977B-64AF-CD9B-478384AA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4D2F-7E06-0D7E-60F4-97D84B99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20B1D-C066-AF48-959C-16CF31034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493A5-96BF-26F5-3BDB-7AB90A714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14F06-FF91-9498-9DF5-2EB6F94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EE09C-FD42-1875-D8C3-5465D94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A39C-2E93-C809-6935-A2320DFE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44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4ED3-15D0-A23C-C514-2D2145C0D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B1912-8FFE-EF53-7F23-D7B232F94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CA32D-368D-755C-54FC-2D63B26AB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17C12-F792-691E-F113-1DD61CE81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3F277-0980-5051-90D9-DDFE61034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6891C-4B2A-3440-6E08-F05049BB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08F07-CC61-01F9-CFFD-841B4A0B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9335F-CB3E-432C-21C2-6636677B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3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F7DC-4A74-58AA-EE97-364649D1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BFBCF-F685-8E36-1D36-579EDADC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DCC3F-CCBE-840B-A15A-735FD3FD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50D46-710A-FAA5-82AA-693054AE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7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48D22-160D-324B-76EA-BE66A45A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AEBF9-BB0D-CA29-B53F-A173A05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581B1-480D-1578-A0BF-5A58CE35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4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C16C-876C-3EC2-DC25-9ED5F697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E267C-EB51-4A4B-A935-AC9D12BB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3B4F8-2D39-BB61-504C-C81E2A600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61EE0-87EA-ED43-B7BD-0DEA3B45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A30FA-0C78-DAFF-EAB1-98F1054D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514CA-B3DA-FFA1-917B-E50BB6E28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A8A5-AE4C-3803-4964-3FA9FF90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12F42-78A7-4AC0-10B9-D89051F68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F91D-339D-B8A9-9164-70BA0AB4F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EB21-CCC8-0D0E-DF37-E32A80E9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98CFF-C58C-0E98-5E1E-A1D48EAF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3256-2BCB-131B-5690-35F2308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5F96D-3DC8-69F5-BC76-2E662CAA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515F5-C192-FBC6-3474-1FD89C968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D1361-2B14-6117-B757-76F4C7C8D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738CF-3430-D140-9636-E05C7D973D30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17DE2-95C9-E014-F22F-B82BFB69D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DDC3D-E9FA-6B66-62DB-32D9C5F5E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295119-ED75-8545-AF6F-DB2ADB0EE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0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4D3CC3-E0E7-A773-81C0-948863B9CC96}"/>
              </a:ext>
            </a:extLst>
          </p:cNvPr>
          <p:cNvSpPr/>
          <p:nvPr/>
        </p:nvSpPr>
        <p:spPr>
          <a:xfrm>
            <a:off x="808518" y="1371600"/>
            <a:ext cx="10634181" cy="268294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34E20-D99C-1F79-4AF8-5E88E2D1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758" y="496269"/>
            <a:ext cx="11315700" cy="4187325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cs typeface="Arial" panose="020B0604020202020204" pitchFamily="34" charset="0"/>
              </a:rPr>
              <a:t>Citizen science data complements state agency data to fill gaps in species inventories of state parks</a:t>
            </a:r>
            <a:br>
              <a:rPr lang="en-US" sz="6000" b="1" dirty="0"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11002-0D2A-5051-2D94-EAA3DB4D8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2606" y="4542925"/>
            <a:ext cx="8586788" cy="1192712"/>
          </a:xfrm>
        </p:spPr>
        <p:txBody>
          <a:bodyPr>
            <a:noAutofit/>
          </a:bodyPr>
          <a:lstStyle/>
          <a:p>
            <a:r>
              <a:rPr lang="en-US" sz="3000" b="1" dirty="0"/>
              <a:t>Samantha K. Lowe</a:t>
            </a:r>
            <a:r>
              <a:rPr lang="en-US" sz="3000" dirty="0"/>
              <a:t>, Brittany M. Mason, </a:t>
            </a:r>
          </a:p>
          <a:p>
            <a:r>
              <a:rPr lang="en-US" sz="3000" dirty="0"/>
              <a:t>Nia A. Morales, and Corey T. Callaghan</a:t>
            </a:r>
          </a:p>
        </p:txBody>
      </p:sp>
      <p:pic>
        <p:nvPicPr>
          <p:cNvPr id="4" name="Google Shape;206;p13">
            <a:extLst>
              <a:ext uri="{FF2B5EF4-FFF2-40B4-BE49-F238E27FC236}">
                <a16:creationId xmlns:a16="http://schemas.microsoft.com/office/drawing/2014/main" id="{6CEA165B-923F-8D69-A179-DDC6E5B461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9" y="5253875"/>
            <a:ext cx="1532276" cy="150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9;p13">
            <a:extLst>
              <a:ext uri="{FF2B5EF4-FFF2-40B4-BE49-F238E27FC236}">
                <a16:creationId xmlns:a16="http://schemas.microsoft.com/office/drawing/2014/main" id="{2FF97C3C-2233-6BD6-8271-03D67189F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284" y="5400675"/>
            <a:ext cx="1770807" cy="9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27E1C440-3FB8-3ADD-D6EA-505B78C1E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433" y="5900589"/>
            <a:ext cx="3230028" cy="9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4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1EE58B-AD8D-B3C5-6780-C7860915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ABF6AF-9BC0-70D1-9203-8619477EF944}"/>
              </a:ext>
            </a:extLst>
          </p:cNvPr>
          <p:cNvSpPr/>
          <p:nvPr/>
        </p:nvSpPr>
        <p:spPr>
          <a:xfrm>
            <a:off x="1788695" y="2564063"/>
            <a:ext cx="7853610" cy="393299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890158-13FA-E094-0D66-605A993D3FE2}"/>
              </a:ext>
            </a:extLst>
          </p:cNvPr>
          <p:cNvSpPr/>
          <p:nvPr/>
        </p:nvSpPr>
        <p:spPr>
          <a:xfrm>
            <a:off x="436148" y="475122"/>
            <a:ext cx="9087862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D6FD0-8C69-83A6-BCFC-7CD54DDB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256841"/>
            <a:ext cx="10515600" cy="1325563"/>
          </a:xfrm>
        </p:spPr>
        <p:txBody>
          <a:bodyPr/>
          <a:lstStyle/>
          <a:p>
            <a:r>
              <a:rPr lang="en-US" dirty="0"/>
              <a:t>Effect of different park characteristics?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8124-B666-57F1-BE83-1E088E013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695" y="1825625"/>
            <a:ext cx="8390021" cy="47755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Variables tested:</a:t>
            </a:r>
          </a:p>
          <a:p>
            <a:pPr marL="0" indent="0">
              <a:buNone/>
            </a:pPr>
            <a:endParaRPr lang="en-US" sz="1000" dirty="0"/>
          </a:p>
          <a:p>
            <a:pPr lvl="1">
              <a:lnSpc>
                <a:spcPct val="150000"/>
              </a:lnSpc>
            </a:pPr>
            <a:r>
              <a:rPr lang="en-US" sz="3200" dirty="0"/>
              <a:t>Park acreage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Population of city where park is located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Park visitation in FY2022-23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Total unique citizen science observers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Total citizen science observations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3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541EE-7325-2E33-D9A9-BE68825E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FC6B93-5B8A-9914-55CF-EAC1F3C89710}"/>
              </a:ext>
            </a:extLst>
          </p:cNvPr>
          <p:cNvSpPr txBox="1"/>
          <p:nvPr/>
        </p:nvSpPr>
        <p:spPr>
          <a:xfrm rot="16200000">
            <a:off x="-355214" y="2792021"/>
            <a:ext cx="415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 difference in species counts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AA8D6-AFDC-9D48-70FC-A3BB1F009D73}"/>
              </a:ext>
            </a:extLst>
          </p:cNvPr>
          <p:cNvSpPr txBox="1"/>
          <p:nvPr/>
        </p:nvSpPr>
        <p:spPr>
          <a:xfrm>
            <a:off x="4527678" y="6282805"/>
            <a:ext cx="604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Unique Citizen Science Observers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6F400-5EB0-0B92-104D-98FD6EE352F8}"/>
              </a:ext>
            </a:extLst>
          </p:cNvPr>
          <p:cNvSpPr txBox="1"/>
          <p:nvPr/>
        </p:nvSpPr>
        <p:spPr>
          <a:xfrm>
            <a:off x="103257" y="5452809"/>
            <a:ext cx="161920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*Similar relationship with CS observations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79711-931E-BFD6-9277-EC467549F231}"/>
              </a:ext>
            </a:extLst>
          </p:cNvPr>
          <p:cNvCxnSpPr/>
          <p:nvPr/>
        </p:nvCxnSpPr>
        <p:spPr>
          <a:xfrm>
            <a:off x="1722459" y="6564922"/>
            <a:ext cx="10441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orange dots and a curved line&#10;&#10;Description automatically generated">
            <a:extLst>
              <a:ext uri="{FF2B5EF4-FFF2-40B4-BE49-F238E27FC236}">
                <a16:creationId xmlns:a16="http://schemas.microsoft.com/office/drawing/2014/main" id="{E9B2C824-E95D-A271-08CF-E991AF0C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52" y="0"/>
            <a:ext cx="10389123" cy="6611259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F180F6E2-DEA3-3D6F-D6BC-5A1D8DACC7BE}"/>
              </a:ext>
            </a:extLst>
          </p:cNvPr>
          <p:cNvSpPr/>
          <p:nvPr/>
        </p:nvSpPr>
        <p:spPr>
          <a:xfrm rot="16200000">
            <a:off x="-955" y="2507954"/>
            <a:ext cx="1579179" cy="400110"/>
          </a:xfrm>
          <a:prstGeom prst="rightArrow">
            <a:avLst/>
          </a:prstGeom>
          <a:solidFill>
            <a:srgbClr val="7CD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43AAAC2-86BC-92E8-4F13-3E0FAE7AE00D}"/>
              </a:ext>
            </a:extLst>
          </p:cNvPr>
          <p:cNvSpPr/>
          <p:nvPr/>
        </p:nvSpPr>
        <p:spPr>
          <a:xfrm rot="5400000">
            <a:off x="-86070" y="4240848"/>
            <a:ext cx="1749407" cy="400110"/>
          </a:xfrm>
          <a:prstGeom prst="rightArrow">
            <a:avLst/>
          </a:prstGeom>
          <a:solidFill>
            <a:srgbClr val="451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lus 3">
            <a:extLst>
              <a:ext uri="{FF2B5EF4-FFF2-40B4-BE49-F238E27FC236}">
                <a16:creationId xmlns:a16="http://schemas.microsoft.com/office/drawing/2014/main" id="{49238376-DD05-5D8B-648E-AABE7F10D25B}"/>
              </a:ext>
            </a:extLst>
          </p:cNvPr>
          <p:cNvSpPr/>
          <p:nvPr/>
        </p:nvSpPr>
        <p:spPr>
          <a:xfrm>
            <a:off x="617656" y="2410749"/>
            <a:ext cx="341946" cy="321878"/>
          </a:xfrm>
          <a:prstGeom prst="mathPlus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Minus 5">
            <a:extLst>
              <a:ext uri="{FF2B5EF4-FFF2-40B4-BE49-F238E27FC236}">
                <a16:creationId xmlns:a16="http://schemas.microsoft.com/office/drawing/2014/main" id="{FD3F0F62-27B9-405B-C72D-3594FF21E492}"/>
              </a:ext>
            </a:extLst>
          </p:cNvPr>
          <p:cNvSpPr/>
          <p:nvPr/>
        </p:nvSpPr>
        <p:spPr>
          <a:xfrm>
            <a:off x="610312" y="4478059"/>
            <a:ext cx="356635" cy="315311"/>
          </a:xfrm>
          <a:prstGeom prst="mathMin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>
            <a:extLst>
              <a:ext uri="{FF2B5EF4-FFF2-40B4-BE49-F238E27FC236}">
                <a16:creationId xmlns:a16="http://schemas.microsoft.com/office/drawing/2014/main" id="{7E8DE0C2-A3D8-18A7-ECEE-97AE9F75244E}"/>
              </a:ext>
            </a:extLst>
          </p:cNvPr>
          <p:cNvSpPr/>
          <p:nvPr/>
        </p:nvSpPr>
        <p:spPr>
          <a:xfrm>
            <a:off x="439338" y="3408544"/>
            <a:ext cx="698584" cy="246711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2A39A-448F-9768-C278-BC53C051E059}"/>
              </a:ext>
            </a:extLst>
          </p:cNvPr>
          <p:cNvSpPr txBox="1"/>
          <p:nvPr/>
        </p:nvSpPr>
        <p:spPr>
          <a:xfrm>
            <a:off x="273622" y="3844067"/>
            <a:ext cx="1030014" cy="3735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More 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D3645-83E9-948B-689D-1BB3D102FF53}"/>
              </a:ext>
            </a:extLst>
          </p:cNvPr>
          <p:cNvSpPr txBox="1"/>
          <p:nvPr/>
        </p:nvSpPr>
        <p:spPr>
          <a:xfrm>
            <a:off x="145741" y="2937548"/>
            <a:ext cx="13095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More FDEP</a:t>
            </a:r>
          </a:p>
        </p:txBody>
      </p:sp>
    </p:spTree>
    <p:extLst>
      <p:ext uri="{BB962C8B-B14F-4D97-AF65-F5344CB8AC3E}">
        <p14:creationId xmlns:p14="http://schemas.microsoft.com/office/powerpoint/2010/main" val="4246480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52CE2C-3026-BC41-2112-1D709AF62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8A7A1A-AC92-2070-D77F-C9F15BB28758}"/>
              </a:ext>
            </a:extLst>
          </p:cNvPr>
          <p:cNvSpPr/>
          <p:nvPr/>
        </p:nvSpPr>
        <p:spPr>
          <a:xfrm>
            <a:off x="705779" y="315516"/>
            <a:ext cx="3233175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1904A-91E2-A3DA-0A95-675508CFC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843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7C88-D3F0-60A1-F0FE-1A4D13FA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57" y="1652820"/>
            <a:ext cx="10515600" cy="4536508"/>
          </a:xfrm>
        </p:spPr>
        <p:txBody>
          <a:bodyPr>
            <a:normAutofit/>
          </a:bodyPr>
          <a:lstStyle/>
          <a:p>
            <a:r>
              <a:rPr lang="en-US" sz="3200" dirty="0"/>
              <a:t>Citizen science can fill gaps in state agency data in a cost-effective way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Citizen science consistently provides otherwise undocumented insects &amp; birds and some species of conservation concern</a:t>
            </a:r>
          </a:p>
          <a:p>
            <a:endParaRPr lang="en-US" sz="1800" dirty="0"/>
          </a:p>
          <a:p>
            <a:r>
              <a:rPr lang="en-US" sz="3200" dirty="0"/>
              <a:t>Potential for more CS data and applications beyond Florida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B9D4E2-49BA-CC6D-8845-C1BB6FDD93AE}"/>
              </a:ext>
            </a:extLst>
          </p:cNvPr>
          <p:cNvCxnSpPr>
            <a:cxnSpLocks/>
          </p:cNvCxnSpPr>
          <p:nvPr/>
        </p:nvCxnSpPr>
        <p:spPr>
          <a:xfrm>
            <a:off x="838200" y="1652820"/>
            <a:ext cx="0" cy="4142338"/>
          </a:xfrm>
          <a:prstGeom prst="line">
            <a:avLst/>
          </a:prstGeom>
          <a:ln>
            <a:solidFill>
              <a:srgbClr val="4516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ug with solid fill">
            <a:extLst>
              <a:ext uri="{FF2B5EF4-FFF2-40B4-BE49-F238E27FC236}">
                <a16:creationId xmlns:a16="http://schemas.microsoft.com/office/drawing/2014/main" id="{7768DFB9-B753-11D9-048D-8399D893A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7285" y="5999774"/>
            <a:ext cx="827169" cy="827169"/>
          </a:xfrm>
          <a:prstGeom prst="rect">
            <a:avLst/>
          </a:prstGeom>
        </p:spPr>
      </p:pic>
      <p:pic>
        <p:nvPicPr>
          <p:cNvPr id="11" name="Graphic 10" descr="Grasshopper with solid fill">
            <a:extLst>
              <a:ext uri="{FF2B5EF4-FFF2-40B4-BE49-F238E27FC236}">
                <a16:creationId xmlns:a16="http://schemas.microsoft.com/office/drawing/2014/main" id="{100AA503-1AA9-BBD7-ED77-FA55BC57F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7285" y="6163426"/>
            <a:ext cx="682797" cy="682797"/>
          </a:xfrm>
          <a:prstGeom prst="rect">
            <a:avLst/>
          </a:prstGeom>
        </p:spPr>
      </p:pic>
      <p:pic>
        <p:nvPicPr>
          <p:cNvPr id="13" name="Graphic 12" descr="Butterfly with solid fill">
            <a:extLst>
              <a:ext uri="{FF2B5EF4-FFF2-40B4-BE49-F238E27FC236}">
                <a16:creationId xmlns:a16="http://schemas.microsoft.com/office/drawing/2014/main" id="{D9721275-ADF3-3463-047F-A1A3720E0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0524" y="6088268"/>
            <a:ext cx="914400" cy="914400"/>
          </a:xfrm>
          <a:prstGeom prst="rect">
            <a:avLst/>
          </a:prstGeom>
        </p:spPr>
      </p:pic>
      <p:pic>
        <p:nvPicPr>
          <p:cNvPr id="15" name="Graphic 14" descr="Ant with solid fill">
            <a:extLst>
              <a:ext uri="{FF2B5EF4-FFF2-40B4-BE49-F238E27FC236}">
                <a16:creationId xmlns:a16="http://schemas.microsoft.com/office/drawing/2014/main" id="{8D1FFC4C-FF22-E82B-C27A-297B70988C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7052" y="6148465"/>
            <a:ext cx="736271" cy="736271"/>
          </a:xfrm>
          <a:prstGeom prst="rect">
            <a:avLst/>
          </a:prstGeom>
        </p:spPr>
      </p:pic>
      <p:pic>
        <p:nvPicPr>
          <p:cNvPr id="17" name="Graphic 16" descr="Worm with solid fill">
            <a:extLst>
              <a:ext uri="{FF2B5EF4-FFF2-40B4-BE49-F238E27FC236}">
                <a16:creationId xmlns:a16="http://schemas.microsoft.com/office/drawing/2014/main" id="{F9C01ED4-26A5-42C1-3CAC-7E196E476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75451" y="6094552"/>
            <a:ext cx="827168" cy="827168"/>
          </a:xfrm>
          <a:prstGeom prst="rect">
            <a:avLst/>
          </a:prstGeom>
        </p:spPr>
      </p:pic>
      <p:pic>
        <p:nvPicPr>
          <p:cNvPr id="19" name="Graphic 18" descr="Eagle with solid fill">
            <a:extLst>
              <a:ext uri="{FF2B5EF4-FFF2-40B4-BE49-F238E27FC236}">
                <a16:creationId xmlns:a16="http://schemas.microsoft.com/office/drawing/2014/main" id="{6C5BD557-491A-693B-1E8A-A902AA6F4E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0946" y="6155940"/>
            <a:ext cx="689769" cy="689769"/>
          </a:xfrm>
          <a:prstGeom prst="rect">
            <a:avLst/>
          </a:prstGeom>
        </p:spPr>
      </p:pic>
      <p:pic>
        <p:nvPicPr>
          <p:cNvPr id="21" name="Graphic 20" descr="Sparrow with solid fill">
            <a:extLst>
              <a:ext uri="{FF2B5EF4-FFF2-40B4-BE49-F238E27FC236}">
                <a16:creationId xmlns:a16="http://schemas.microsoft.com/office/drawing/2014/main" id="{F153930F-6729-6B47-349C-C59DEF517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87047" y="6155940"/>
            <a:ext cx="737273" cy="737273"/>
          </a:xfrm>
          <a:prstGeom prst="rect">
            <a:avLst/>
          </a:prstGeom>
        </p:spPr>
      </p:pic>
      <p:pic>
        <p:nvPicPr>
          <p:cNvPr id="23" name="Graphic 22" descr="Feather with solid fill">
            <a:extLst>
              <a:ext uri="{FF2B5EF4-FFF2-40B4-BE49-F238E27FC236}">
                <a16:creationId xmlns:a16="http://schemas.microsoft.com/office/drawing/2014/main" id="{032B0039-F27E-FBC8-C3ED-D5316BEAA8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66764" y="6018137"/>
            <a:ext cx="827168" cy="827168"/>
          </a:xfrm>
          <a:prstGeom prst="rect">
            <a:avLst/>
          </a:prstGeom>
        </p:spPr>
      </p:pic>
      <p:pic>
        <p:nvPicPr>
          <p:cNvPr id="25" name="Graphic 24" descr="Turkey with solid fill">
            <a:extLst>
              <a:ext uri="{FF2B5EF4-FFF2-40B4-BE49-F238E27FC236}">
                <a16:creationId xmlns:a16="http://schemas.microsoft.com/office/drawing/2014/main" id="{2B35A0C7-3F20-1BAE-764D-88F7E75856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6662" y="6182477"/>
            <a:ext cx="651318" cy="651318"/>
          </a:xfrm>
          <a:prstGeom prst="rect">
            <a:avLst/>
          </a:prstGeom>
        </p:spPr>
      </p:pic>
      <p:pic>
        <p:nvPicPr>
          <p:cNvPr id="27" name="Graphic 26" descr="Swan with solid fill">
            <a:extLst>
              <a:ext uri="{FF2B5EF4-FFF2-40B4-BE49-F238E27FC236}">
                <a16:creationId xmlns:a16="http://schemas.microsoft.com/office/drawing/2014/main" id="{53351961-9D82-31F7-F338-9FBED6665C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387468" y="6163704"/>
            <a:ext cx="737274" cy="73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991F8-D878-D8A9-BC41-446C9351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1F2094-491F-7C3E-8256-4C108AD1DBA1}"/>
              </a:ext>
            </a:extLst>
          </p:cNvPr>
          <p:cNvSpPr/>
          <p:nvPr/>
        </p:nvSpPr>
        <p:spPr>
          <a:xfrm>
            <a:off x="2279650" y="1335150"/>
            <a:ext cx="7632700" cy="4381500"/>
          </a:xfrm>
          <a:prstGeom prst="roundRect">
            <a:avLst/>
          </a:prstGeom>
          <a:solidFill>
            <a:schemeClr val="bg1"/>
          </a:solidFill>
          <a:ln w="2540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E180C-02AB-5517-36F9-A115A9A4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12"/>
            <a:ext cx="10515600" cy="481647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8800" dirty="0"/>
              <a:t>Thank you!</a:t>
            </a:r>
            <a:br>
              <a:rPr lang="en-US" sz="8800" dirty="0"/>
            </a:br>
            <a:r>
              <a:rPr lang="en-US" sz="8800" dirty="0"/>
              <a:t>Questions?</a:t>
            </a:r>
          </a:p>
        </p:txBody>
      </p:sp>
      <p:pic>
        <p:nvPicPr>
          <p:cNvPr id="6" name="Picture 5" descr="A bird standing on a branch near water&#10;&#10;Description automatically generated">
            <a:extLst>
              <a:ext uri="{FF2B5EF4-FFF2-40B4-BE49-F238E27FC236}">
                <a16:creationId xmlns:a16="http://schemas.microsoft.com/office/drawing/2014/main" id="{8E1D7A4C-4338-8920-67C3-9ED76BBA4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88" t="25108" r="29298" b="18266"/>
          <a:stretch/>
        </p:blipFill>
        <p:spPr>
          <a:xfrm>
            <a:off x="11057317" y="5439889"/>
            <a:ext cx="1179401" cy="1449939"/>
          </a:xfrm>
          <a:prstGeom prst="rect">
            <a:avLst/>
          </a:prstGeom>
        </p:spPr>
      </p:pic>
      <p:pic>
        <p:nvPicPr>
          <p:cNvPr id="8" name="Picture 7" descr="A bird standing near water&#10;&#10;Description automatically generated">
            <a:extLst>
              <a:ext uri="{FF2B5EF4-FFF2-40B4-BE49-F238E27FC236}">
                <a16:creationId xmlns:a16="http://schemas.microsoft.com/office/drawing/2014/main" id="{D9DE708D-FE16-C72B-D850-BCFEE25D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85" y="3692954"/>
            <a:ext cx="1152246" cy="1780474"/>
          </a:xfrm>
          <a:prstGeom prst="rect">
            <a:avLst/>
          </a:prstGeom>
        </p:spPr>
      </p:pic>
      <p:pic>
        <p:nvPicPr>
          <p:cNvPr id="10" name="Picture 9" descr="A crocodile lying on the ground&#10;&#10;Description automatically generated">
            <a:extLst>
              <a:ext uri="{FF2B5EF4-FFF2-40B4-BE49-F238E27FC236}">
                <a16:creationId xmlns:a16="http://schemas.microsoft.com/office/drawing/2014/main" id="{747FBD5B-4B19-BA21-FE5E-5D450644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496"/>
          <a:stretch/>
        </p:blipFill>
        <p:spPr>
          <a:xfrm flipH="1">
            <a:off x="-2295" y="1335150"/>
            <a:ext cx="1146549" cy="1100363"/>
          </a:xfrm>
          <a:prstGeom prst="rect">
            <a:avLst/>
          </a:prstGeom>
        </p:spPr>
      </p:pic>
      <p:pic>
        <p:nvPicPr>
          <p:cNvPr id="12" name="Picture 11" descr="A turtle on the grass&#10;&#10;Description automatically generated">
            <a:extLst>
              <a:ext uri="{FF2B5EF4-FFF2-40B4-BE49-F238E27FC236}">
                <a16:creationId xmlns:a16="http://schemas.microsoft.com/office/drawing/2014/main" id="{82600D17-6DB2-E1B0-FAA4-7A15814D3A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827" t="33002" r="27782" b="18920"/>
          <a:stretch/>
        </p:blipFill>
        <p:spPr>
          <a:xfrm>
            <a:off x="0" y="2421223"/>
            <a:ext cx="1142403" cy="1271731"/>
          </a:xfrm>
          <a:prstGeom prst="rect">
            <a:avLst/>
          </a:prstGeom>
        </p:spPr>
      </p:pic>
      <p:pic>
        <p:nvPicPr>
          <p:cNvPr id="14" name="Picture 13" descr="A horse drinking water from a puddle&#10;&#10;Description automatically generated">
            <a:extLst>
              <a:ext uri="{FF2B5EF4-FFF2-40B4-BE49-F238E27FC236}">
                <a16:creationId xmlns:a16="http://schemas.microsoft.com/office/drawing/2014/main" id="{5213D47E-707B-CE5C-5059-CAD421F4A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0324" y="0"/>
            <a:ext cx="1141961" cy="1172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5AD285-DCDA-0A6D-7555-974172EDFF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-209604" y="5545541"/>
            <a:ext cx="1536328" cy="1152246"/>
          </a:xfrm>
          <a:prstGeom prst="rect">
            <a:avLst/>
          </a:prstGeom>
        </p:spPr>
      </p:pic>
      <p:pic>
        <p:nvPicPr>
          <p:cNvPr id="18" name="Picture 17" descr="A bird standing on a rock&#10;&#10;Description automatically generated">
            <a:extLst>
              <a:ext uri="{FF2B5EF4-FFF2-40B4-BE49-F238E27FC236}">
                <a16:creationId xmlns:a16="http://schemas.microsoft.com/office/drawing/2014/main" id="{40DEC402-5390-5A38-4572-77516A80B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7317" y="1172983"/>
            <a:ext cx="1169830" cy="1335150"/>
          </a:xfrm>
          <a:prstGeom prst="rect">
            <a:avLst/>
          </a:prstGeom>
        </p:spPr>
      </p:pic>
      <p:pic>
        <p:nvPicPr>
          <p:cNvPr id="20" name="Picture 19" descr="A dragonfly on a wood surface&#10;&#10;Description automatically generated">
            <a:extLst>
              <a:ext uri="{FF2B5EF4-FFF2-40B4-BE49-F238E27FC236}">
                <a16:creationId xmlns:a16="http://schemas.microsoft.com/office/drawing/2014/main" id="{BD2ED36A-549D-2460-957C-4366956F2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0324" y="2508133"/>
            <a:ext cx="1141961" cy="1364462"/>
          </a:xfrm>
          <a:prstGeom prst="rect">
            <a:avLst/>
          </a:prstGeom>
        </p:spPr>
      </p:pic>
      <p:pic>
        <p:nvPicPr>
          <p:cNvPr id="22" name="Picture 21" descr="A frog on a branch&#10;&#10;Description automatically generated">
            <a:extLst>
              <a:ext uri="{FF2B5EF4-FFF2-40B4-BE49-F238E27FC236}">
                <a16:creationId xmlns:a16="http://schemas.microsoft.com/office/drawing/2014/main" id="{BD406165-38D3-4D2D-06A6-96995B9CBA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186" t="23757" r="13247" b="19215"/>
          <a:stretch/>
        </p:blipFill>
        <p:spPr>
          <a:xfrm rot="5400000">
            <a:off x="10831066" y="4098848"/>
            <a:ext cx="1604748" cy="1152246"/>
          </a:xfrm>
          <a:prstGeom prst="rect">
            <a:avLst/>
          </a:prstGeom>
        </p:spPr>
      </p:pic>
      <p:pic>
        <p:nvPicPr>
          <p:cNvPr id="24" name="Picture 23" descr="A spider with long legs&#10;&#10;Description automatically generated">
            <a:extLst>
              <a:ext uri="{FF2B5EF4-FFF2-40B4-BE49-F238E27FC236}">
                <a16:creationId xmlns:a16="http://schemas.microsoft.com/office/drawing/2014/main" id="{A5E3A850-A58F-3044-43C6-875A5FB486D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29310"/>
          <a:stretch/>
        </p:blipFill>
        <p:spPr>
          <a:xfrm>
            <a:off x="-10285" y="0"/>
            <a:ext cx="1152247" cy="13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D6A9EB-C06E-F0D0-F5F3-F17F43162F0A}"/>
              </a:ext>
            </a:extLst>
          </p:cNvPr>
          <p:cNvSpPr/>
          <p:nvPr/>
        </p:nvSpPr>
        <p:spPr>
          <a:xfrm>
            <a:off x="745219" y="365125"/>
            <a:ext cx="3054885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98F93-EF14-38C1-E708-6108DD0E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41914" cy="9767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22BF4-4FEA-FAAB-8FC5-4A5D89E0E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299"/>
            <a:ext cx="10515600" cy="4358244"/>
          </a:xfrm>
        </p:spPr>
        <p:txBody>
          <a:bodyPr>
            <a:normAutofit/>
          </a:bodyPr>
          <a:lstStyle/>
          <a:p>
            <a:r>
              <a:rPr lang="en-US" sz="3200" dirty="0"/>
              <a:t>Species monitoring is a critical component of biodiversity research and conservation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Comprehensive data collection is labor-intensive, time-consuming, and expensive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3200" dirty="0"/>
              <a:t>Florida state law (Statute 253.034)  mandates that all government-owned lands be monitored and managed by government agencies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A4B3E3-32F7-AE71-22FC-1A3736203EAE}"/>
              </a:ext>
            </a:extLst>
          </p:cNvPr>
          <p:cNvCxnSpPr>
            <a:cxnSpLocks/>
          </p:cNvCxnSpPr>
          <p:nvPr/>
        </p:nvCxnSpPr>
        <p:spPr>
          <a:xfrm>
            <a:off x="624444" y="1781299"/>
            <a:ext cx="0" cy="4142338"/>
          </a:xfrm>
          <a:prstGeom prst="line">
            <a:avLst/>
          </a:prstGeom>
          <a:ln>
            <a:solidFill>
              <a:srgbClr val="4516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B0FCB4-0DDE-1198-020C-D8E78D2EF54C}"/>
              </a:ext>
            </a:extLst>
          </p:cNvPr>
          <p:cNvSpPr/>
          <p:nvPr/>
        </p:nvSpPr>
        <p:spPr>
          <a:xfrm>
            <a:off x="880532" y="2192864"/>
            <a:ext cx="4690534" cy="45127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5F7178-A44D-AC44-514E-C66594BDCD9A}"/>
              </a:ext>
            </a:extLst>
          </p:cNvPr>
          <p:cNvSpPr/>
          <p:nvPr/>
        </p:nvSpPr>
        <p:spPr>
          <a:xfrm>
            <a:off x="6671732" y="2192865"/>
            <a:ext cx="4690534" cy="451273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7B86E8-2B87-5CD9-89C4-99C807607992}"/>
              </a:ext>
            </a:extLst>
          </p:cNvPr>
          <p:cNvSpPr/>
          <p:nvPr/>
        </p:nvSpPr>
        <p:spPr>
          <a:xfrm>
            <a:off x="1312334" y="90751"/>
            <a:ext cx="9550400" cy="132556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2CE1D-44A1-3875-5677-80805FE1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Previous work: Utility of citizen science in species and resource monitoring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33EC-A4FA-D983-E6D5-08A579D5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066" y="1672166"/>
            <a:ext cx="4690534" cy="4885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Complementary? :</a:t>
            </a:r>
          </a:p>
          <a:p>
            <a:pPr marL="0" indent="0">
              <a:buNone/>
            </a:pPr>
            <a:endParaRPr lang="en-US" sz="600" dirty="0"/>
          </a:p>
          <a:p>
            <a:pPr lvl="1"/>
            <a:r>
              <a:rPr lang="en-US" sz="2800" dirty="0"/>
              <a:t>Frog biodiversity</a:t>
            </a:r>
          </a:p>
          <a:p>
            <a:pPr lvl="1"/>
            <a:r>
              <a:rPr lang="en-US" sz="2800" dirty="0"/>
              <a:t>Invasive plant distribution</a:t>
            </a:r>
          </a:p>
          <a:p>
            <a:pPr lvl="1"/>
            <a:r>
              <a:rPr lang="en-US" sz="2800" dirty="0"/>
              <a:t>Reef fish biodiversity</a:t>
            </a:r>
          </a:p>
          <a:p>
            <a:pPr lvl="1"/>
            <a:r>
              <a:rPr lang="en-US" sz="2800" dirty="0"/>
              <a:t>Avian species richness</a:t>
            </a:r>
          </a:p>
          <a:p>
            <a:pPr lvl="1"/>
            <a:r>
              <a:rPr lang="en-US" sz="2800" dirty="0"/>
              <a:t>Invasive mosquito</a:t>
            </a:r>
          </a:p>
          <a:p>
            <a:pPr lvl="1"/>
            <a:r>
              <a:rPr lang="en-US" sz="2800" dirty="0"/>
              <a:t>Water quality assessments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1400" dirty="0"/>
              <a:t>(Callaghan et al. 2020; Dimson et al. 2023; Roberts et al. 2022; Callaghan et al. 2018; </a:t>
            </a:r>
            <a:r>
              <a:rPr lang="en-US" sz="1400" dirty="0" err="1"/>
              <a:t>Pernat</a:t>
            </a:r>
            <a:r>
              <a:rPr lang="en-US" sz="1400" dirty="0"/>
              <a:t> et al. 2021; Hadj-</a:t>
            </a:r>
            <a:r>
              <a:rPr lang="en-US" sz="1400" dirty="0" err="1"/>
              <a:t>Hammou</a:t>
            </a:r>
            <a:r>
              <a:rPr lang="en-US" sz="1400" dirty="0"/>
              <a:t> et al.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29592-2A32-B7DA-7CFB-CEC473920E1D}"/>
              </a:ext>
            </a:extLst>
          </p:cNvPr>
          <p:cNvSpPr txBox="1"/>
          <p:nvPr/>
        </p:nvSpPr>
        <p:spPr>
          <a:xfrm>
            <a:off x="5598582" y="3615267"/>
            <a:ext cx="127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195F03-B6F7-D54B-8590-2BA0F523E785}"/>
              </a:ext>
            </a:extLst>
          </p:cNvPr>
          <p:cNvSpPr txBox="1">
            <a:spLocks/>
          </p:cNvSpPr>
          <p:nvPr/>
        </p:nvSpPr>
        <p:spPr>
          <a:xfrm>
            <a:off x="1155695" y="1679655"/>
            <a:ext cx="4415371" cy="50950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Limited utility?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600" dirty="0"/>
          </a:p>
          <a:p>
            <a:pPr lvl="1"/>
            <a:r>
              <a:rPr lang="en-US" sz="2800" dirty="0"/>
              <a:t>Similar biases in CS and professional data</a:t>
            </a:r>
          </a:p>
          <a:p>
            <a:pPr lvl="2"/>
            <a:r>
              <a:rPr lang="en-US" sz="2400" dirty="0"/>
              <a:t>Ex. Lepidoptera</a:t>
            </a:r>
          </a:p>
          <a:p>
            <a:pPr lvl="1"/>
            <a:r>
              <a:rPr lang="en-US" sz="2800" dirty="0"/>
              <a:t>Only comparable in quality to professional data sometimes</a:t>
            </a:r>
          </a:p>
          <a:p>
            <a:pPr lvl="1"/>
            <a:r>
              <a:rPr lang="en-US" sz="2800" dirty="0"/>
              <a:t>Bee biodiversity measured better by professional data (PA, USA)</a:t>
            </a:r>
            <a:endParaRPr lang="en-US" sz="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(Díaz-Calafat et al. 2024; Guerrini et al. 2018; Aceves-Bueno et al. 2017; Turley et al. 2024)</a:t>
            </a:r>
          </a:p>
        </p:txBody>
      </p:sp>
      <p:pic>
        <p:nvPicPr>
          <p:cNvPr id="11" name="Graphic 10" descr="Bug under magnifying glass outline">
            <a:extLst>
              <a:ext uri="{FF2B5EF4-FFF2-40B4-BE49-F238E27FC236}">
                <a16:creationId xmlns:a16="http://schemas.microsoft.com/office/drawing/2014/main" id="{6885C3E3-FD04-210C-7A3E-F7E6E9805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471" y="261731"/>
            <a:ext cx="953427" cy="953427"/>
          </a:xfrm>
          <a:prstGeom prst="rect">
            <a:avLst/>
          </a:prstGeom>
        </p:spPr>
      </p:pic>
      <p:pic>
        <p:nvPicPr>
          <p:cNvPr id="13" name="Graphic 12" descr="Binoculars outline">
            <a:extLst>
              <a:ext uri="{FF2B5EF4-FFF2-40B4-BE49-F238E27FC236}">
                <a16:creationId xmlns:a16="http://schemas.microsoft.com/office/drawing/2014/main" id="{449FF9B3-AE48-7FDA-2DB6-67EC05A6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05814">
            <a:off x="11122093" y="274272"/>
            <a:ext cx="819014" cy="81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3" grpId="0" uiExpand="1" build="p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093BAB-224E-BED3-4E4A-37FA5A794086}"/>
              </a:ext>
            </a:extLst>
          </p:cNvPr>
          <p:cNvSpPr/>
          <p:nvPr/>
        </p:nvSpPr>
        <p:spPr>
          <a:xfrm>
            <a:off x="719619" y="2030682"/>
            <a:ext cx="10634181" cy="3081647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50C66-E00C-EE25-12F4-9D1D4B21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783"/>
            <a:ext cx="10515600" cy="4670013"/>
          </a:xfrm>
        </p:spPr>
        <p:txBody>
          <a:bodyPr/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Can citizen science data be used in conjunction with state agency data to create more complete species inventories in state parks?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345EEA-0A44-42AA-F670-733C8DC65F70}"/>
              </a:ext>
            </a:extLst>
          </p:cNvPr>
          <p:cNvSpPr txBox="1">
            <a:spLocks/>
          </p:cNvSpPr>
          <p:nvPr/>
        </p:nvSpPr>
        <p:spPr>
          <a:xfrm>
            <a:off x="719619" y="1137023"/>
            <a:ext cx="4173015" cy="976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Question:</a:t>
            </a:r>
          </a:p>
        </p:txBody>
      </p:sp>
    </p:spTree>
    <p:extLst>
      <p:ext uri="{BB962C8B-B14F-4D97-AF65-F5344CB8AC3E}">
        <p14:creationId xmlns:p14="http://schemas.microsoft.com/office/powerpoint/2010/main" val="69899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ADEEC-8AA5-EA70-F8B3-663D4E194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B9D1AE-21CD-17A1-5EB0-E6BBCA7E7BA8}"/>
              </a:ext>
            </a:extLst>
          </p:cNvPr>
          <p:cNvSpPr/>
          <p:nvPr/>
        </p:nvSpPr>
        <p:spPr>
          <a:xfrm>
            <a:off x="460211" y="342900"/>
            <a:ext cx="2635327" cy="889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4516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5B7A7-293B-20EA-462F-2D4B733F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62" y="136525"/>
            <a:ext cx="4435638" cy="1325563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C35057-0B0A-9AF0-C4DC-88E0C246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11" y="1438275"/>
            <a:ext cx="5969000" cy="5076315"/>
          </a:xfrm>
        </p:spPr>
        <p:txBody>
          <a:bodyPr>
            <a:normAutofit/>
          </a:bodyPr>
          <a:lstStyle/>
          <a:p>
            <a:r>
              <a:rPr lang="en-US" sz="3200" dirty="0"/>
              <a:t>39 state parks in Florida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Species lists from the Florida Department of Environmental Protection (FDEP) used in management plans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Species lists from citizen science (combination of eBird and iNaturalist observations)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6" name="Picture 5" descr="A map of florida with pink spots&#10;&#10;Description automatically generated">
            <a:extLst>
              <a:ext uri="{FF2B5EF4-FFF2-40B4-BE49-F238E27FC236}">
                <a16:creationId xmlns:a16="http://schemas.microsoft.com/office/drawing/2014/main" id="{DAB7329C-D04A-DC54-16D3-ABF5158B6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63" t="1043" r="23039" b="4209"/>
          <a:stretch/>
        </p:blipFill>
        <p:spPr>
          <a:xfrm>
            <a:off x="6629399" y="605832"/>
            <a:ext cx="5102389" cy="5939375"/>
          </a:xfrm>
          <a:prstGeom prst="rect">
            <a:avLst/>
          </a:prstGeom>
        </p:spPr>
      </p:pic>
      <p:pic>
        <p:nvPicPr>
          <p:cNvPr id="1026" name="Picture 2" descr="Florida Department of Environmental Protection Logos ...">
            <a:extLst>
              <a:ext uri="{FF2B5EF4-FFF2-40B4-BE49-F238E27FC236}">
                <a16:creationId xmlns:a16="http://schemas.microsoft.com/office/drawing/2014/main" id="{34C82411-4F57-C796-AE1A-1028F895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95" y="4177682"/>
            <a:ext cx="1143000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eBird by Cornell Lab - Apps on Google Play">
            <a:extLst>
              <a:ext uri="{FF2B5EF4-FFF2-40B4-BE49-F238E27FC236}">
                <a16:creationId xmlns:a16="http://schemas.microsoft.com/office/drawing/2014/main" id="{99E7900B-110F-7314-EA19-7B23EDCA8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9"/>
          <a:stretch/>
        </p:blipFill>
        <p:spPr bwMode="auto">
          <a:xfrm>
            <a:off x="10402283" y="5348312"/>
            <a:ext cx="1075766" cy="87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een bird with wings&#10;&#10;Description automatically generated">
            <a:extLst>
              <a:ext uri="{FF2B5EF4-FFF2-40B4-BE49-F238E27FC236}">
                <a16:creationId xmlns:a16="http://schemas.microsoft.com/office/drawing/2014/main" id="{93E30020-559F-3582-6CA0-3B0BC11A4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536" y="5131348"/>
            <a:ext cx="876559" cy="774815"/>
          </a:xfrm>
          <a:prstGeom prst="rect">
            <a:avLst/>
          </a:prstGeom>
        </p:spPr>
      </p:pic>
      <p:pic>
        <p:nvPicPr>
          <p:cNvPr id="9" name="Picture 8" descr="iNaturalist - Apps on Google Play">
            <a:extLst>
              <a:ext uri="{FF2B5EF4-FFF2-40B4-BE49-F238E27FC236}">
                <a16:creationId xmlns:a16="http://schemas.microsoft.com/office/drawing/2014/main" id="{D944892F-AEDD-6786-96B9-A5BF4563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3" t="39010" r="12642" b="36830"/>
          <a:stretch/>
        </p:blipFill>
        <p:spPr bwMode="auto">
          <a:xfrm>
            <a:off x="9284418" y="5957512"/>
            <a:ext cx="1123172" cy="22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3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61EE3-F63E-37B5-3C55-FF7BFBEA5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547792B-CF0A-2569-9685-995A95EDA058}"/>
              </a:ext>
            </a:extLst>
          </p:cNvPr>
          <p:cNvSpPr/>
          <p:nvPr/>
        </p:nvSpPr>
        <p:spPr>
          <a:xfrm>
            <a:off x="646193" y="4769522"/>
            <a:ext cx="330835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B89E5A9-6F5E-C5FE-04E1-16C2FB4727AF}"/>
              </a:ext>
            </a:extLst>
          </p:cNvPr>
          <p:cNvSpPr/>
          <p:nvPr/>
        </p:nvSpPr>
        <p:spPr>
          <a:xfrm>
            <a:off x="646193" y="2729832"/>
            <a:ext cx="335280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3167563-FB86-4B42-FEA8-37FB2B7498BF}"/>
              </a:ext>
            </a:extLst>
          </p:cNvPr>
          <p:cNvSpPr/>
          <p:nvPr/>
        </p:nvSpPr>
        <p:spPr>
          <a:xfrm>
            <a:off x="646193" y="687469"/>
            <a:ext cx="3308350" cy="13970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303AE4-E1A0-9D0A-461D-96BC096C2D4E}"/>
              </a:ext>
            </a:extLst>
          </p:cNvPr>
          <p:cNvSpPr/>
          <p:nvPr/>
        </p:nvSpPr>
        <p:spPr>
          <a:xfrm>
            <a:off x="205891" y="685800"/>
            <a:ext cx="1384300" cy="1397000"/>
          </a:xfrm>
          <a:prstGeom prst="ellipse">
            <a:avLst/>
          </a:prstGeom>
          <a:solidFill>
            <a:srgbClr val="2E78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r chart with solid fill">
            <a:extLst>
              <a:ext uri="{FF2B5EF4-FFF2-40B4-BE49-F238E27FC236}">
                <a16:creationId xmlns:a16="http://schemas.microsoft.com/office/drawing/2014/main" id="{FF45D87B-A3CE-D285-1D38-1685933A8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86" y="806462"/>
            <a:ext cx="1155700" cy="11557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78428DB-BCF0-3C5D-84B2-1BB978242CE5}"/>
              </a:ext>
            </a:extLst>
          </p:cNvPr>
          <p:cNvSpPr/>
          <p:nvPr/>
        </p:nvSpPr>
        <p:spPr>
          <a:xfrm>
            <a:off x="205891" y="2730500"/>
            <a:ext cx="1384300" cy="1397000"/>
          </a:xfrm>
          <a:prstGeom prst="ellipse">
            <a:avLst/>
          </a:prstGeom>
          <a:solidFill>
            <a:srgbClr val="7CD4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540CC-7A93-9034-CF14-C28FCAB6BA48}"/>
              </a:ext>
            </a:extLst>
          </p:cNvPr>
          <p:cNvSpPr/>
          <p:nvPr/>
        </p:nvSpPr>
        <p:spPr>
          <a:xfrm>
            <a:off x="183746" y="4773531"/>
            <a:ext cx="1384300" cy="1397000"/>
          </a:xfrm>
          <a:prstGeom prst="ellipse">
            <a:avLst/>
          </a:prstGeom>
          <a:solidFill>
            <a:srgbClr val="4516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ogo with a tree and water&#10;&#10;Description automatically generated">
            <a:extLst>
              <a:ext uri="{FF2B5EF4-FFF2-40B4-BE49-F238E27FC236}">
                <a16:creationId xmlns:a16="http://schemas.microsoft.com/office/drawing/2014/main" id="{C12C7FC4-7354-7C4D-0E98-B2D6C157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6" y="2786326"/>
            <a:ext cx="1428590" cy="128853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80C11EB-6258-F44B-4F87-9490489331B9}"/>
              </a:ext>
            </a:extLst>
          </p:cNvPr>
          <p:cNvSpPr/>
          <p:nvPr/>
        </p:nvSpPr>
        <p:spPr>
          <a:xfrm>
            <a:off x="277680" y="4871122"/>
            <a:ext cx="1206500" cy="1193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een bird with wings&#10;&#10;Description automatically generated">
            <a:extLst>
              <a:ext uri="{FF2B5EF4-FFF2-40B4-BE49-F238E27FC236}">
                <a16:creationId xmlns:a16="http://schemas.microsoft.com/office/drawing/2014/main" id="{8F0E638B-0C5D-ABFB-3908-AEA5A90E6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52" y="5447320"/>
            <a:ext cx="603573" cy="533515"/>
          </a:xfrm>
          <a:prstGeom prst="rect">
            <a:avLst/>
          </a:prstGeom>
        </p:spPr>
      </p:pic>
      <p:pic>
        <p:nvPicPr>
          <p:cNvPr id="20" name="Picture 10" descr="eBird by Cornell Lab - Apps on Google Play">
            <a:extLst>
              <a:ext uri="{FF2B5EF4-FFF2-40B4-BE49-F238E27FC236}">
                <a16:creationId xmlns:a16="http://schemas.microsoft.com/office/drawing/2014/main" id="{4E143C62-6EEB-48C6-E923-D127D555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35603" r="2994" b="35125"/>
          <a:stretch/>
        </p:blipFill>
        <p:spPr bwMode="auto">
          <a:xfrm>
            <a:off x="417724" y="5114988"/>
            <a:ext cx="899871" cy="29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F4F50-0C6F-F7CF-2DB2-6EE85B6B7754}"/>
              </a:ext>
            </a:extLst>
          </p:cNvPr>
          <p:cNvSpPr txBox="1"/>
          <p:nvPr/>
        </p:nvSpPr>
        <p:spPr>
          <a:xfrm>
            <a:off x="377440" y="5421691"/>
            <a:ext cx="596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&amp;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C72C7B-B924-FF94-C074-217A41495321}"/>
              </a:ext>
            </a:extLst>
          </p:cNvPr>
          <p:cNvSpPr txBox="1"/>
          <p:nvPr/>
        </p:nvSpPr>
        <p:spPr>
          <a:xfrm>
            <a:off x="1568046" y="907246"/>
            <a:ext cx="2046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5,454 </a:t>
            </a:r>
            <a:r>
              <a:rPr lang="en-US" sz="2800" dirty="0"/>
              <a:t>total species</a:t>
            </a:r>
            <a:endParaRPr lang="en-US" sz="2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EFBD1E-EED9-5D9D-55BA-2A794FF74954}"/>
              </a:ext>
            </a:extLst>
          </p:cNvPr>
          <p:cNvSpPr txBox="1"/>
          <p:nvPr/>
        </p:nvSpPr>
        <p:spPr>
          <a:xfrm>
            <a:off x="1590191" y="2771192"/>
            <a:ext cx="2329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3,948 </a:t>
            </a:r>
            <a:r>
              <a:rPr lang="en-US" sz="2800" dirty="0"/>
              <a:t>species documented by FDEP</a:t>
            </a:r>
            <a:endParaRPr lang="en-US" sz="28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E3D8C-DB4F-FED6-3590-ACDB3F58B36C}"/>
              </a:ext>
            </a:extLst>
          </p:cNvPr>
          <p:cNvSpPr txBox="1"/>
          <p:nvPr/>
        </p:nvSpPr>
        <p:spPr>
          <a:xfrm>
            <a:off x="1395054" y="4807850"/>
            <a:ext cx="2658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3,540 </a:t>
            </a:r>
            <a:r>
              <a:rPr lang="en-US" sz="2600" dirty="0"/>
              <a:t>species documented by citizen science</a:t>
            </a:r>
            <a:endParaRPr lang="en-US" sz="2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82D61-6378-3B72-20CB-F554E7B774AE}"/>
              </a:ext>
            </a:extLst>
          </p:cNvPr>
          <p:cNvSpPr txBox="1"/>
          <p:nvPr/>
        </p:nvSpPr>
        <p:spPr>
          <a:xfrm>
            <a:off x="5997204" y="6030691"/>
            <a:ext cx="548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(Species count from FDEP – Species count from 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5E8BBD-AEFD-D480-91E8-11F8BB11F86E}"/>
              </a:ext>
            </a:extLst>
          </p:cNvPr>
          <p:cNvSpPr txBox="1"/>
          <p:nvPr/>
        </p:nvSpPr>
        <p:spPr>
          <a:xfrm>
            <a:off x="5993165" y="6369170"/>
            <a:ext cx="530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(Species count from FDEP + Species count from CS)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58C9DA-9672-578A-3F5B-1237B4EAACEA}"/>
              </a:ext>
            </a:extLst>
          </p:cNvPr>
          <p:cNvCxnSpPr>
            <a:cxnSpLocks/>
          </p:cNvCxnSpPr>
          <p:nvPr/>
        </p:nvCxnSpPr>
        <p:spPr>
          <a:xfrm flipV="1">
            <a:off x="6096000" y="6396659"/>
            <a:ext cx="5028935" cy="33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E9A0FD5F-DC9C-FBF5-34D8-F28D19B59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0953" y="165342"/>
            <a:ext cx="8267284" cy="620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E89612-5CE2-666B-B75B-8DE2DE8F517A}"/>
              </a:ext>
            </a:extLst>
          </p:cNvPr>
          <p:cNvSpPr txBox="1"/>
          <p:nvPr/>
        </p:nvSpPr>
        <p:spPr>
          <a:xfrm>
            <a:off x="11124935" y="6184504"/>
            <a:ext cx="99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 100%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6D4FD8-94A7-6FBE-0F3C-E7667A0F00B4}"/>
              </a:ext>
            </a:extLst>
          </p:cNvPr>
          <p:cNvSpPr/>
          <p:nvPr/>
        </p:nvSpPr>
        <p:spPr>
          <a:xfrm>
            <a:off x="9534135" y="4413238"/>
            <a:ext cx="2280425" cy="12154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BF452D9D-DB57-A04F-8184-2D9B51D931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926" t="71889" b="22155"/>
          <a:stretch/>
        </p:blipFill>
        <p:spPr>
          <a:xfrm>
            <a:off x="9383914" y="5055169"/>
            <a:ext cx="2734322" cy="369333"/>
          </a:xfrm>
          <a:prstGeom prst="rect">
            <a:avLst/>
          </a:prstGeom>
        </p:spPr>
      </p:pic>
      <p:pic>
        <p:nvPicPr>
          <p:cNvPr id="3" name="Picture 2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156FCC87-3193-5B11-1819-971D717B208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926" t="78107" b="14147"/>
          <a:stretch/>
        </p:blipFill>
        <p:spPr>
          <a:xfrm>
            <a:off x="9383914" y="4491903"/>
            <a:ext cx="2734322" cy="48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" grpId="0"/>
      <p:bldP spid="1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F11B3-81DC-4277-336D-C0815522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4F20676-EC0A-05EF-EA70-71668D4E1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25" y="144018"/>
            <a:ext cx="10550545" cy="6713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59BA48-AF44-A4F5-C915-6A23F434D017}"/>
              </a:ext>
            </a:extLst>
          </p:cNvPr>
          <p:cNvSpPr txBox="1"/>
          <p:nvPr/>
        </p:nvSpPr>
        <p:spPr>
          <a:xfrm>
            <a:off x="4652141" y="6551236"/>
            <a:ext cx="402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Species Count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4E1C9164-3ABE-D6E0-6B1E-0889DC614D61}"/>
              </a:ext>
            </a:extLst>
          </p:cNvPr>
          <p:cNvSpPr/>
          <p:nvPr/>
        </p:nvSpPr>
        <p:spPr>
          <a:xfrm>
            <a:off x="715715" y="1281573"/>
            <a:ext cx="637673" cy="625642"/>
          </a:xfrm>
          <a:prstGeom prst="star5">
            <a:avLst/>
          </a:prstGeom>
          <a:solidFill>
            <a:srgbClr val="FFFC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6FC3C30E-E79D-75F4-5D0C-48A6FF6D69D3}"/>
              </a:ext>
            </a:extLst>
          </p:cNvPr>
          <p:cNvSpPr/>
          <p:nvPr/>
        </p:nvSpPr>
        <p:spPr>
          <a:xfrm>
            <a:off x="829325" y="1961668"/>
            <a:ext cx="637673" cy="625642"/>
          </a:xfrm>
          <a:prstGeom prst="star5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E540DF55-779F-AE4B-8439-53ACB04B5C97}"/>
              </a:ext>
            </a:extLst>
          </p:cNvPr>
          <p:cNvSpPr/>
          <p:nvPr/>
        </p:nvSpPr>
        <p:spPr>
          <a:xfrm>
            <a:off x="829325" y="556385"/>
            <a:ext cx="637673" cy="625642"/>
          </a:xfrm>
          <a:prstGeom prst="star5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0E78E-93FE-13DA-5CED-8E455F3ACA47}"/>
              </a:ext>
            </a:extLst>
          </p:cNvPr>
          <p:cNvSpPr txBox="1"/>
          <p:nvPr/>
        </p:nvSpPr>
        <p:spPr>
          <a:xfrm>
            <a:off x="3755873" y="2149643"/>
            <a:ext cx="103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23.3%</a:t>
            </a:r>
          </a:p>
        </p:txBody>
      </p:sp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DEDD062B-69A0-425A-F2CD-B7839BE3B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5732" y="4052278"/>
            <a:ext cx="2006589" cy="20065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2BE70-CE3C-ADDB-8128-4509DE6A2191}"/>
              </a:ext>
            </a:extLst>
          </p:cNvPr>
          <p:cNvSpPr txBox="1"/>
          <p:nvPr/>
        </p:nvSpPr>
        <p:spPr>
          <a:xfrm>
            <a:off x="5631643" y="1407695"/>
            <a:ext cx="1032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40.8%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1E9E4-FF59-CC55-B469-FEC9386F0740}"/>
              </a:ext>
            </a:extLst>
          </p:cNvPr>
          <p:cNvSpPr txBox="1"/>
          <p:nvPr/>
        </p:nvSpPr>
        <p:spPr>
          <a:xfrm>
            <a:off x="6985010" y="699929"/>
            <a:ext cx="103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11.8%</a:t>
            </a:r>
          </a:p>
        </p:txBody>
      </p:sp>
    </p:spTree>
    <p:extLst>
      <p:ext uri="{BB962C8B-B14F-4D97-AF65-F5344CB8AC3E}">
        <p14:creationId xmlns:p14="http://schemas.microsoft.com/office/powerpoint/2010/main" val="351949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1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B0A13D-A778-F3AE-A09D-01FD3230DBE1}"/>
              </a:ext>
            </a:extLst>
          </p:cNvPr>
          <p:cNvCxnSpPr>
            <a:cxnSpLocks/>
          </p:cNvCxnSpPr>
          <p:nvPr/>
        </p:nvCxnSpPr>
        <p:spPr>
          <a:xfrm>
            <a:off x="5911278" y="4144426"/>
            <a:ext cx="1403922" cy="397837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C903EF-7616-55E2-17A1-E817BE997713}"/>
              </a:ext>
            </a:extLst>
          </p:cNvPr>
          <p:cNvCxnSpPr>
            <a:cxnSpLocks/>
          </p:cNvCxnSpPr>
          <p:nvPr/>
        </p:nvCxnSpPr>
        <p:spPr>
          <a:xfrm flipV="1">
            <a:off x="5911278" y="3850263"/>
            <a:ext cx="1596138" cy="228248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2E9616-6B9A-2401-CB44-8BBD4EEA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87" t="72849" b="-1"/>
          <a:stretch/>
        </p:blipFill>
        <p:spPr>
          <a:xfrm>
            <a:off x="2572620" y="3683851"/>
            <a:ext cx="4248687" cy="240586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5AB406E-1DCF-E384-FCC4-078F2FA9B994}"/>
              </a:ext>
            </a:extLst>
          </p:cNvPr>
          <p:cNvSpPr txBox="1"/>
          <p:nvPr/>
        </p:nvSpPr>
        <p:spPr>
          <a:xfrm>
            <a:off x="113959" y="4693327"/>
            <a:ext cx="231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Peregrine Falcon</a:t>
            </a:r>
          </a:p>
          <a:p>
            <a:pPr algn="ctr"/>
            <a:r>
              <a:rPr lang="en-US" sz="1200" i="1" dirty="0"/>
              <a:t>Falco peregrinus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50264B-0D91-F8C2-6360-BF6549448AD6}"/>
              </a:ext>
            </a:extLst>
          </p:cNvPr>
          <p:cNvSpPr txBox="1"/>
          <p:nvPr/>
        </p:nvSpPr>
        <p:spPr>
          <a:xfrm>
            <a:off x="311584" y="2799077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Anhinga</a:t>
            </a:r>
          </a:p>
          <a:p>
            <a:pPr algn="ctr"/>
            <a:r>
              <a:rPr lang="en-US" sz="1200" i="1" dirty="0"/>
              <a:t>Anhinga anhinga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5DE098-93BF-C01E-EF57-882BC8CCEEA4}"/>
              </a:ext>
            </a:extLst>
          </p:cNvPr>
          <p:cNvSpPr txBox="1"/>
          <p:nvPr/>
        </p:nvSpPr>
        <p:spPr>
          <a:xfrm>
            <a:off x="309438" y="875522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FDEP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Dark-eyed Junco</a:t>
            </a:r>
          </a:p>
          <a:p>
            <a:pPr algn="ctr"/>
            <a:r>
              <a:rPr lang="en-US" sz="1200" i="1" dirty="0"/>
              <a:t>Junco </a:t>
            </a:r>
            <a:r>
              <a:rPr lang="en-US" sz="1200" i="1" dirty="0" err="1"/>
              <a:t>hyemalis</a:t>
            </a:r>
            <a:endParaRPr lang="en-US" sz="12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4EF0F-A3AA-302C-7C26-0A7E732956E1}"/>
              </a:ext>
            </a:extLst>
          </p:cNvPr>
          <p:cNvSpPr txBox="1"/>
          <p:nvPr/>
        </p:nvSpPr>
        <p:spPr>
          <a:xfrm>
            <a:off x="5901942" y="920676"/>
            <a:ext cx="2318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Crowpoison</a:t>
            </a:r>
            <a:endParaRPr lang="en-US" dirty="0"/>
          </a:p>
          <a:p>
            <a:pPr algn="ctr"/>
            <a:r>
              <a:rPr lang="en-US" sz="1200" i="1" dirty="0" err="1"/>
              <a:t>Nothoscordum</a:t>
            </a:r>
            <a:r>
              <a:rPr lang="en-US" sz="1200" i="1" dirty="0"/>
              <a:t> bivalve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256D0-E6AE-4C24-1B4E-4F3CBCAA7E43}"/>
              </a:ext>
            </a:extLst>
          </p:cNvPr>
          <p:cNvSpPr txBox="1"/>
          <p:nvPr/>
        </p:nvSpPr>
        <p:spPr>
          <a:xfrm>
            <a:off x="4564201" y="922497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Both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Red Maple</a:t>
            </a:r>
          </a:p>
          <a:p>
            <a:pPr algn="ctr"/>
            <a:r>
              <a:rPr lang="en-US" sz="1200" i="1" dirty="0"/>
              <a:t>Acer rubrum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012DB0-443D-6D50-D68A-A83B11057DC3}"/>
              </a:ext>
            </a:extLst>
          </p:cNvPr>
          <p:cNvSpPr txBox="1"/>
          <p:nvPr/>
        </p:nvSpPr>
        <p:spPr>
          <a:xfrm>
            <a:off x="2963835" y="920676"/>
            <a:ext cx="19228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FDEP only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Bristly Sedge</a:t>
            </a:r>
          </a:p>
          <a:p>
            <a:pPr algn="ctr"/>
            <a:r>
              <a:rPr lang="en-US" sz="1200" i="1" dirty="0" err="1"/>
              <a:t>Carex</a:t>
            </a:r>
            <a:r>
              <a:rPr lang="en-US" sz="1200" i="1" dirty="0"/>
              <a:t> </a:t>
            </a:r>
            <a:r>
              <a:rPr lang="en-US" sz="1200" i="1" dirty="0" err="1"/>
              <a:t>comosa</a:t>
            </a:r>
            <a:endParaRPr lang="en-US" sz="1200" i="1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FA35445-6240-1F71-A8A1-49DCCB09FAFA}"/>
              </a:ext>
            </a:extLst>
          </p:cNvPr>
          <p:cNvCxnSpPr>
            <a:cxnSpLocks/>
          </p:cNvCxnSpPr>
          <p:nvPr/>
        </p:nvCxnSpPr>
        <p:spPr>
          <a:xfrm flipH="1" flipV="1">
            <a:off x="2002171" y="2661405"/>
            <a:ext cx="1048824" cy="1576696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82F4D6-7A13-9A4A-8930-CEEFEB09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993"/>
            <a:ext cx="10515600" cy="1325563"/>
          </a:xfrm>
        </p:spPr>
        <p:txBody>
          <a:bodyPr/>
          <a:lstStyle/>
          <a:p>
            <a:r>
              <a:rPr lang="en-US" dirty="0"/>
              <a:t>Case Study: San Felasco Hammock Preserve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4BCA0-0694-1700-26DD-3AC671709BCF}"/>
              </a:ext>
            </a:extLst>
          </p:cNvPr>
          <p:cNvSpPr txBox="1"/>
          <p:nvPr/>
        </p:nvSpPr>
        <p:spPr>
          <a:xfrm>
            <a:off x="4077435" y="4773431"/>
            <a:ext cx="240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2,069 species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CFDEC5-EF64-592B-144E-177AD9779739}"/>
              </a:ext>
            </a:extLst>
          </p:cNvPr>
          <p:cNvSpPr/>
          <p:nvPr/>
        </p:nvSpPr>
        <p:spPr>
          <a:xfrm>
            <a:off x="4997830" y="1247729"/>
            <a:ext cx="1055021" cy="10782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EDD6BF-069B-D9AB-B345-E57C77AAEDA3}"/>
              </a:ext>
            </a:extLst>
          </p:cNvPr>
          <p:cNvCxnSpPr>
            <a:cxnSpLocks/>
          </p:cNvCxnSpPr>
          <p:nvPr/>
        </p:nvCxnSpPr>
        <p:spPr>
          <a:xfrm flipV="1">
            <a:off x="5525340" y="2834337"/>
            <a:ext cx="0" cy="1015926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D9DD659-9E95-F092-FC0F-D54F382DDE30}"/>
              </a:ext>
            </a:extLst>
          </p:cNvPr>
          <p:cNvSpPr/>
          <p:nvPr/>
        </p:nvSpPr>
        <p:spPr>
          <a:xfrm>
            <a:off x="3402304" y="1247729"/>
            <a:ext cx="1055021" cy="10782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89E718-E278-5796-D081-A5A4C0C2EFEF}"/>
              </a:ext>
            </a:extLst>
          </p:cNvPr>
          <p:cNvSpPr/>
          <p:nvPr/>
        </p:nvSpPr>
        <p:spPr>
          <a:xfrm>
            <a:off x="6524408" y="1247728"/>
            <a:ext cx="1055021" cy="1078233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68D00D-69AC-4BDB-64EE-EF1B8B699DAE}"/>
              </a:ext>
            </a:extLst>
          </p:cNvPr>
          <p:cNvCxnSpPr>
            <a:cxnSpLocks/>
          </p:cNvCxnSpPr>
          <p:nvPr/>
        </p:nvCxnSpPr>
        <p:spPr>
          <a:xfrm flipV="1">
            <a:off x="4039543" y="2834337"/>
            <a:ext cx="0" cy="1015926"/>
          </a:xfrm>
          <a:prstGeom prst="straightConnector1">
            <a:avLst/>
          </a:prstGeom>
          <a:ln>
            <a:solidFill>
              <a:srgbClr val="7CD45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35FA1-5B16-75EB-0D34-8D613F18F253}"/>
              </a:ext>
            </a:extLst>
          </p:cNvPr>
          <p:cNvCxnSpPr>
            <a:cxnSpLocks/>
          </p:cNvCxnSpPr>
          <p:nvPr/>
        </p:nvCxnSpPr>
        <p:spPr>
          <a:xfrm flipV="1">
            <a:off x="6540644" y="2823665"/>
            <a:ext cx="300059" cy="973871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0013D20-3633-6217-414C-BF96A214E541}"/>
              </a:ext>
            </a:extLst>
          </p:cNvPr>
          <p:cNvSpPr/>
          <p:nvPr/>
        </p:nvSpPr>
        <p:spPr>
          <a:xfrm>
            <a:off x="7431132" y="2901362"/>
            <a:ext cx="1055021" cy="1078233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B6C8C0-9E55-0E68-ACC4-16B25F74D8C3}"/>
              </a:ext>
            </a:extLst>
          </p:cNvPr>
          <p:cNvSpPr/>
          <p:nvPr/>
        </p:nvSpPr>
        <p:spPr>
          <a:xfrm>
            <a:off x="7431132" y="4118142"/>
            <a:ext cx="1055021" cy="1078233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D050F6-66C9-BA51-0F3C-E09D1408700A}"/>
              </a:ext>
            </a:extLst>
          </p:cNvPr>
          <p:cNvSpPr/>
          <p:nvPr/>
        </p:nvSpPr>
        <p:spPr>
          <a:xfrm>
            <a:off x="7431131" y="5426199"/>
            <a:ext cx="1055021" cy="1078233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16F48D-19DA-111D-EFA4-DF220EE3B6E8}"/>
              </a:ext>
            </a:extLst>
          </p:cNvPr>
          <p:cNvCxnSpPr>
            <a:cxnSpLocks/>
          </p:cNvCxnSpPr>
          <p:nvPr/>
        </p:nvCxnSpPr>
        <p:spPr>
          <a:xfrm>
            <a:off x="5883881" y="4125672"/>
            <a:ext cx="1512407" cy="1540295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3F30A3A-A5E8-3460-0609-0CB1C0B48C11}"/>
              </a:ext>
            </a:extLst>
          </p:cNvPr>
          <p:cNvSpPr txBox="1"/>
          <p:nvPr/>
        </p:nvSpPr>
        <p:spPr>
          <a:xfrm>
            <a:off x="8552710" y="4238101"/>
            <a:ext cx="245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</a:t>
            </a:r>
          </a:p>
          <a:p>
            <a:r>
              <a:rPr lang="en-US" dirty="0"/>
              <a:t>Spicebush Swallowtail</a:t>
            </a:r>
          </a:p>
          <a:p>
            <a:r>
              <a:rPr lang="en-US" sz="1200" i="1" dirty="0" err="1"/>
              <a:t>Papilio</a:t>
            </a:r>
            <a:r>
              <a:rPr lang="en-US" sz="1200" i="1" dirty="0"/>
              <a:t> </a:t>
            </a:r>
            <a:r>
              <a:rPr lang="en-US" sz="1200" i="1" dirty="0" err="1"/>
              <a:t>troilus</a:t>
            </a:r>
            <a:endParaRPr lang="en-US" sz="12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BD2BA9-9785-4F89-D989-EA420EEAD16D}"/>
              </a:ext>
            </a:extLst>
          </p:cNvPr>
          <p:cNvSpPr txBox="1"/>
          <p:nvPr/>
        </p:nvSpPr>
        <p:spPr>
          <a:xfrm>
            <a:off x="8552710" y="3128404"/>
            <a:ext cx="2759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FDEP only</a:t>
            </a:r>
          </a:p>
          <a:p>
            <a:r>
              <a:rPr lang="en-US" dirty="0"/>
              <a:t>Eastern Carpenter Bee</a:t>
            </a:r>
          </a:p>
          <a:p>
            <a:r>
              <a:rPr lang="en-US" sz="1200" i="1" dirty="0"/>
              <a:t>Xylocopa virginica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D5F093-1551-9CD2-D4EC-39D6D58C9558}"/>
              </a:ext>
            </a:extLst>
          </p:cNvPr>
          <p:cNvSpPr txBox="1"/>
          <p:nvPr/>
        </p:nvSpPr>
        <p:spPr>
          <a:xfrm>
            <a:off x="8552709" y="5549816"/>
            <a:ext cx="2451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CS only</a:t>
            </a:r>
          </a:p>
          <a:p>
            <a:r>
              <a:rPr lang="en-US" dirty="0"/>
              <a:t>Io Moth</a:t>
            </a:r>
          </a:p>
          <a:p>
            <a:r>
              <a:rPr lang="en-US" sz="1200" i="1" dirty="0" err="1"/>
              <a:t>Automeris</a:t>
            </a:r>
            <a:r>
              <a:rPr lang="en-US" sz="1200" i="1" dirty="0"/>
              <a:t> io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E68F6D-2DA9-2C02-246C-E9284B9F667D}"/>
              </a:ext>
            </a:extLst>
          </p:cNvPr>
          <p:cNvSpPr/>
          <p:nvPr/>
        </p:nvSpPr>
        <p:spPr>
          <a:xfrm>
            <a:off x="743863" y="1218657"/>
            <a:ext cx="1055021" cy="107823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17476E-DB74-4C8F-FFC4-1FCE9AE299AF}"/>
              </a:ext>
            </a:extLst>
          </p:cNvPr>
          <p:cNvSpPr/>
          <p:nvPr/>
        </p:nvSpPr>
        <p:spPr>
          <a:xfrm>
            <a:off x="743330" y="3088444"/>
            <a:ext cx="1055021" cy="1078233"/>
          </a:xfrm>
          <a:prstGeom prst="ellipse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AA6CA6-3C1F-1D7C-AE70-A9565490B72B}"/>
              </a:ext>
            </a:extLst>
          </p:cNvPr>
          <p:cNvSpPr/>
          <p:nvPr/>
        </p:nvSpPr>
        <p:spPr>
          <a:xfrm>
            <a:off x="743330" y="5035041"/>
            <a:ext cx="1055021" cy="107823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C2757A-4B33-B0F9-F8C0-964F281AEBDB}"/>
              </a:ext>
            </a:extLst>
          </p:cNvPr>
          <p:cNvCxnSpPr>
            <a:cxnSpLocks/>
          </p:cNvCxnSpPr>
          <p:nvPr/>
        </p:nvCxnSpPr>
        <p:spPr>
          <a:xfrm flipH="1">
            <a:off x="1856317" y="4303349"/>
            <a:ext cx="1194678" cy="1074384"/>
          </a:xfrm>
          <a:prstGeom prst="straightConnector1">
            <a:avLst/>
          </a:prstGeom>
          <a:ln>
            <a:solidFill>
              <a:srgbClr val="45165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4E107D-1E8C-F741-0420-5C932A62516C}"/>
              </a:ext>
            </a:extLst>
          </p:cNvPr>
          <p:cNvCxnSpPr>
            <a:cxnSpLocks/>
          </p:cNvCxnSpPr>
          <p:nvPr/>
        </p:nvCxnSpPr>
        <p:spPr>
          <a:xfrm flipH="1" flipV="1">
            <a:off x="1870312" y="3794385"/>
            <a:ext cx="1190494" cy="482095"/>
          </a:xfrm>
          <a:prstGeom prst="straightConnector1">
            <a:avLst/>
          </a:prstGeom>
          <a:ln>
            <a:solidFill>
              <a:srgbClr val="2E788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C44649A1-D3C5-2B07-71E5-062E7208B9F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14288"/>
          <a:stretch/>
        </p:blipFill>
        <p:spPr>
          <a:xfrm>
            <a:off x="8594732" y="859053"/>
            <a:ext cx="2820404" cy="20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1" grpId="0"/>
      <p:bldP spid="60" grpId="0"/>
      <p:bldP spid="22" grpId="0"/>
      <p:bldP spid="6" grpId="0"/>
      <p:bldP spid="17" grpId="0"/>
      <p:bldP spid="4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40" grpId="0"/>
      <p:bldP spid="41" grpId="0"/>
      <p:bldP spid="42" grpId="0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81E2E-7AF8-7E0F-F733-4C397A64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27074D-B022-1498-2493-9DA29DDA3C30}"/>
              </a:ext>
            </a:extLst>
          </p:cNvPr>
          <p:cNvSpPr txBox="1"/>
          <p:nvPr/>
        </p:nvSpPr>
        <p:spPr>
          <a:xfrm>
            <a:off x="4567056" y="6457890"/>
            <a:ext cx="4024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IUCN Conservation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12772-31EE-2F3F-A7E4-925585A81DA6}"/>
              </a:ext>
            </a:extLst>
          </p:cNvPr>
          <p:cNvSpPr txBox="1"/>
          <p:nvPr/>
        </p:nvSpPr>
        <p:spPr>
          <a:xfrm rot="16200000">
            <a:off x="82516" y="2685220"/>
            <a:ext cx="26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 of Species</a:t>
            </a:r>
          </a:p>
        </p:txBody>
      </p:sp>
      <p:pic>
        <p:nvPicPr>
          <p:cNvPr id="4098" name="Picture 2" descr="News - IUCN Red List up-date! — John ...">
            <a:extLst>
              <a:ext uri="{FF2B5EF4-FFF2-40B4-BE49-F238E27FC236}">
                <a16:creationId xmlns:a16="http://schemas.microsoft.com/office/drawing/2014/main" id="{230018C3-9039-BBF6-27AE-AD0CC7056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1"/>
          <a:stretch/>
        </p:blipFill>
        <p:spPr bwMode="auto">
          <a:xfrm>
            <a:off x="148861" y="5744483"/>
            <a:ext cx="1078832" cy="10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B56D8-7087-A076-A474-659E2D266FD1}"/>
              </a:ext>
            </a:extLst>
          </p:cNvPr>
          <p:cNvSpPr txBox="1"/>
          <p:nvPr/>
        </p:nvSpPr>
        <p:spPr>
          <a:xfrm>
            <a:off x="10371222" y="818144"/>
            <a:ext cx="1515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Total = 1,319 species</a:t>
            </a:r>
          </a:p>
        </p:txBody>
      </p:sp>
      <p:pic>
        <p:nvPicPr>
          <p:cNvPr id="12" name="Picture 1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E362D59-ADB5-CF63-E038-BB27A2A42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95" y="266839"/>
            <a:ext cx="10635444" cy="6768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184302-0B27-0E17-3260-022C1E7017A7}"/>
              </a:ext>
            </a:extLst>
          </p:cNvPr>
          <p:cNvSpPr txBox="1"/>
          <p:nvPr/>
        </p:nvSpPr>
        <p:spPr>
          <a:xfrm>
            <a:off x="2382253" y="399186"/>
            <a:ext cx="7988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= 10            n = 1       n = 1204       n = 40          n = 37        n = 18          n = 9</a:t>
            </a:r>
          </a:p>
        </p:txBody>
      </p:sp>
    </p:spTree>
    <p:extLst>
      <p:ext uri="{BB962C8B-B14F-4D97-AF65-F5344CB8AC3E}">
        <p14:creationId xmlns:p14="http://schemas.microsoft.com/office/powerpoint/2010/main" val="26198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12967</TotalTime>
  <Words>605</Words>
  <Application>Microsoft Macintosh PowerPoint</Application>
  <PresentationFormat>Widescreen</PresentationFormat>
  <Paragraphs>143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Citizen science data complements state agency data to fill gaps in species inventories of state parks </vt:lpstr>
      <vt:lpstr>Introduction</vt:lpstr>
      <vt:lpstr>Previous work: Utility of citizen science in species and resource monitoring </vt:lpstr>
      <vt:lpstr>Can citizen science data be used in conjunction with state agency data to create more complete species inventories in state parks? </vt:lpstr>
      <vt:lpstr>Methods</vt:lpstr>
      <vt:lpstr>PowerPoint Presentation</vt:lpstr>
      <vt:lpstr>PowerPoint Presentation</vt:lpstr>
      <vt:lpstr>Case Study: San Felasco Hammock Preserve</vt:lpstr>
      <vt:lpstr>PowerPoint Presentation</vt:lpstr>
      <vt:lpstr>Effect of different park characteristics?</vt:lpstr>
      <vt:lpstr>PowerPoint Presentation</vt:lpstr>
      <vt:lpstr>Conclusions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Lowe, Samantha K.</dc:creator>
  <cp:lastModifiedBy>Lowe, Samantha K.</cp:lastModifiedBy>
  <cp:revision>48</cp:revision>
  <dcterms:created xsi:type="dcterms:W3CDTF">2025-03-13T20:43:52Z</dcterms:created>
  <dcterms:modified xsi:type="dcterms:W3CDTF">2025-04-16T01:15:20Z</dcterms:modified>
</cp:coreProperties>
</file>